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fd793da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4fd793d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3cb53b1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f3cb53b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ed2a205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34ed2a205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9.jp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000">
                <a:solidFill>
                  <a:srgbClr val="FFFFFF"/>
                </a:solidFill>
                <a:latin typeface="Calibri"/>
                <a:ea typeface="Calibri"/>
                <a:cs typeface="Calibri"/>
                <a:sym typeface="Calibri"/>
              </a:rPr>
              <a:t>Cleaning and manipulating datasets</a:t>
            </a:r>
            <a:endParaRPr sz="90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Exploring a financial dataset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 data wrangling</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Exploring a financial dataset (1/2)</a:t>
            </a:r>
            <a:endParaRPr sz="4395"/>
          </a:p>
        </p:txBody>
      </p:sp>
      <p:sp>
        <p:nvSpPr>
          <p:cNvPr id="156" name="Google Shape;156;p44"/>
          <p:cNvSpPr txBox="1"/>
          <p:nvPr/>
        </p:nvSpPr>
        <p:spPr>
          <a:xfrm>
            <a:off x="304800" y="7154450"/>
            <a:ext cx="14045700" cy="23514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We won’t calculate any technical indicator that is economically meaningful: we will just take a look at the data from a </a:t>
            </a:r>
            <a:r>
              <a:rPr i="1" lang="en" sz="3400">
                <a:solidFill>
                  <a:srgbClr val="434343"/>
                </a:solidFill>
                <a:latin typeface="Calibri"/>
                <a:ea typeface="Calibri"/>
                <a:cs typeface="Calibri"/>
                <a:sym typeface="Calibri"/>
              </a:rPr>
              <a:t>statistical point of view</a:t>
            </a:r>
            <a:endParaRPr i="1"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Sorry for not helping very much in getting rich...</a:t>
            </a:r>
            <a:endParaRPr sz="3000">
              <a:solidFill>
                <a:srgbClr val="434343"/>
              </a:solidFill>
              <a:latin typeface="Calibri"/>
              <a:ea typeface="Calibri"/>
              <a:cs typeface="Calibri"/>
              <a:sym typeface="Calibri"/>
            </a:endParaRPr>
          </a:p>
        </p:txBody>
      </p:sp>
      <p:sp>
        <p:nvSpPr>
          <p:cNvPr id="157" name="Google Shape;157;p44"/>
          <p:cNvSpPr txBox="1"/>
          <p:nvPr/>
        </p:nvSpPr>
        <p:spPr>
          <a:xfrm>
            <a:off x="350100" y="1353750"/>
            <a:ext cx="16328100" cy="22287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Tools like Pandas enable the </a:t>
            </a:r>
            <a:r>
              <a:rPr b="1" lang="en" sz="3400">
                <a:solidFill>
                  <a:srgbClr val="434343"/>
                </a:solidFill>
                <a:latin typeface="Calibri"/>
                <a:ea typeface="Calibri"/>
                <a:cs typeface="Calibri"/>
                <a:sym typeface="Calibri"/>
              </a:rPr>
              <a:t>data science</a:t>
            </a:r>
            <a:r>
              <a:rPr lang="en" sz="3400">
                <a:solidFill>
                  <a:srgbClr val="434343"/>
                </a:solidFill>
                <a:latin typeface="Calibri"/>
                <a:ea typeface="Calibri"/>
                <a:cs typeface="Calibri"/>
                <a:sym typeface="Calibri"/>
              </a:rPr>
              <a:t> process: that is, </a:t>
            </a:r>
            <a:r>
              <a:rPr i="1" lang="en" sz="3400">
                <a:solidFill>
                  <a:srgbClr val="434343"/>
                </a:solidFill>
                <a:latin typeface="Calibri"/>
                <a:ea typeface="Calibri"/>
                <a:cs typeface="Calibri"/>
                <a:sym typeface="Calibri"/>
              </a:rPr>
              <a:t>using concepts</a:t>
            </a:r>
            <a:r>
              <a:rPr i="1" lang="en" sz="3400">
                <a:solidFill>
                  <a:srgbClr val="434343"/>
                </a:solidFill>
                <a:latin typeface="Calibri"/>
                <a:ea typeface="Calibri"/>
                <a:cs typeface="Calibri"/>
                <a:sym typeface="Calibri"/>
              </a:rPr>
              <a:t> and </a:t>
            </a:r>
            <a:r>
              <a:rPr i="1" lang="en" sz="3400">
                <a:solidFill>
                  <a:srgbClr val="434343"/>
                </a:solidFill>
                <a:latin typeface="Calibri"/>
                <a:ea typeface="Calibri"/>
                <a:cs typeface="Calibri"/>
                <a:sym typeface="Calibri"/>
              </a:rPr>
              <a:t>techniques coming from different fields</a:t>
            </a:r>
            <a:r>
              <a:rPr lang="en" sz="3400">
                <a:solidFill>
                  <a:srgbClr val="434343"/>
                </a:solidFill>
                <a:latin typeface="Calibri"/>
                <a:ea typeface="Calibri"/>
                <a:cs typeface="Calibri"/>
                <a:sym typeface="Calibri"/>
              </a:rPr>
              <a:t> (maths, statistics, computer science</a:t>
            </a:r>
            <a:r>
              <a:rPr lang="en" sz="3400">
                <a:solidFill>
                  <a:srgbClr val="434343"/>
                </a:solidFill>
                <a:latin typeface="Calibri"/>
                <a:ea typeface="Calibri"/>
                <a:cs typeface="Calibri"/>
                <a:sym typeface="Calibri"/>
              </a:rPr>
              <a:t>, machine learning</a:t>
            </a:r>
            <a:r>
              <a:rPr lang="en" sz="3400">
                <a:solidFill>
                  <a:srgbClr val="434343"/>
                </a:solidFill>
                <a:latin typeface="Calibri"/>
                <a:ea typeface="Calibri"/>
                <a:cs typeface="Calibri"/>
                <a:sym typeface="Calibri"/>
              </a:rPr>
              <a:t>, etc.) </a:t>
            </a:r>
            <a:r>
              <a:rPr i="1" lang="en" sz="3400">
                <a:solidFill>
                  <a:srgbClr val="434343"/>
                </a:solidFill>
                <a:latin typeface="Calibri"/>
                <a:ea typeface="Calibri"/>
                <a:cs typeface="Calibri"/>
                <a:sym typeface="Calibri"/>
              </a:rPr>
              <a:t>to extract knowledge or evidences from datasets</a:t>
            </a:r>
            <a:endParaRPr i="1"/>
          </a:p>
        </p:txBody>
      </p:sp>
      <p:grpSp>
        <p:nvGrpSpPr>
          <p:cNvPr id="158" name="Google Shape;158;p44"/>
          <p:cNvGrpSpPr/>
          <p:nvPr/>
        </p:nvGrpSpPr>
        <p:grpSpPr>
          <a:xfrm>
            <a:off x="15012100" y="3265875"/>
            <a:ext cx="2825750" cy="4098825"/>
            <a:chOff x="15301900" y="5323275"/>
            <a:chExt cx="2825750" cy="4098825"/>
          </a:xfrm>
        </p:grpSpPr>
        <p:pic>
          <p:nvPicPr>
            <p:cNvPr id="159" name="Google Shape;159;p44"/>
            <p:cNvPicPr preferRelativeResize="0"/>
            <p:nvPr/>
          </p:nvPicPr>
          <p:blipFill>
            <a:blip r:embed="rId3">
              <a:alphaModFix/>
            </a:blip>
            <a:stretch>
              <a:fillRect/>
            </a:stretch>
          </p:blipFill>
          <p:spPr>
            <a:xfrm>
              <a:off x="15301900" y="5323275"/>
              <a:ext cx="2825750" cy="3080232"/>
            </a:xfrm>
            <a:prstGeom prst="rect">
              <a:avLst/>
            </a:prstGeom>
            <a:noFill/>
            <a:ln>
              <a:noFill/>
            </a:ln>
          </p:spPr>
        </p:pic>
        <p:pic>
          <p:nvPicPr>
            <p:cNvPr id="160" name="Google Shape;160;p44"/>
            <p:cNvPicPr preferRelativeResize="0"/>
            <p:nvPr/>
          </p:nvPicPr>
          <p:blipFill>
            <a:blip r:embed="rId4">
              <a:alphaModFix/>
            </a:blip>
            <a:stretch>
              <a:fillRect/>
            </a:stretch>
          </p:blipFill>
          <p:spPr>
            <a:xfrm>
              <a:off x="15754111" y="7636392"/>
              <a:ext cx="2179678" cy="1785708"/>
            </a:xfrm>
            <a:prstGeom prst="rect">
              <a:avLst/>
            </a:prstGeom>
            <a:noFill/>
            <a:ln>
              <a:noFill/>
            </a:ln>
          </p:spPr>
        </p:pic>
      </p:grpSp>
      <p:grpSp>
        <p:nvGrpSpPr>
          <p:cNvPr id="161" name="Google Shape;161;p44"/>
          <p:cNvGrpSpPr/>
          <p:nvPr/>
        </p:nvGrpSpPr>
        <p:grpSpPr>
          <a:xfrm>
            <a:off x="13056265" y="3177718"/>
            <a:ext cx="4781589" cy="3082457"/>
            <a:chOff x="2852350" y="1839925"/>
            <a:chExt cx="9802356" cy="8246274"/>
          </a:xfrm>
        </p:grpSpPr>
        <p:pic>
          <p:nvPicPr>
            <p:cNvPr id="162" name="Google Shape;162;p44"/>
            <p:cNvPicPr preferRelativeResize="0"/>
            <p:nvPr/>
          </p:nvPicPr>
          <p:blipFill rotWithShape="1">
            <a:blip r:embed="rId5">
              <a:alphaModFix/>
            </a:blip>
            <a:srcRect b="0" l="0" r="0" t="0"/>
            <a:stretch/>
          </p:blipFill>
          <p:spPr>
            <a:xfrm>
              <a:off x="8250299" y="1839925"/>
              <a:ext cx="4215840" cy="4086225"/>
            </a:xfrm>
            <a:prstGeom prst="rect">
              <a:avLst/>
            </a:prstGeom>
            <a:noFill/>
            <a:ln>
              <a:noFill/>
            </a:ln>
          </p:spPr>
        </p:pic>
        <p:pic>
          <p:nvPicPr>
            <p:cNvPr id="163" name="Google Shape;163;p44"/>
            <p:cNvPicPr preferRelativeResize="0"/>
            <p:nvPr/>
          </p:nvPicPr>
          <p:blipFill>
            <a:blip r:embed="rId6">
              <a:alphaModFix/>
            </a:blip>
            <a:stretch>
              <a:fillRect/>
            </a:stretch>
          </p:blipFill>
          <p:spPr>
            <a:xfrm>
              <a:off x="3034525" y="1839925"/>
              <a:ext cx="4762500" cy="4086225"/>
            </a:xfrm>
            <a:prstGeom prst="rect">
              <a:avLst/>
            </a:prstGeom>
            <a:noFill/>
            <a:ln>
              <a:noFill/>
            </a:ln>
          </p:spPr>
        </p:pic>
        <p:pic>
          <p:nvPicPr>
            <p:cNvPr id="164" name="Google Shape;164;p44"/>
            <p:cNvPicPr preferRelativeResize="0"/>
            <p:nvPr/>
          </p:nvPicPr>
          <p:blipFill rotWithShape="1">
            <a:blip r:embed="rId7">
              <a:alphaModFix/>
            </a:blip>
            <a:srcRect b="0" l="0" r="0" t="10201"/>
            <a:stretch/>
          </p:blipFill>
          <p:spPr>
            <a:xfrm>
              <a:off x="2852350" y="5809524"/>
              <a:ext cx="4762500" cy="4276675"/>
            </a:xfrm>
            <a:prstGeom prst="rect">
              <a:avLst/>
            </a:prstGeom>
            <a:noFill/>
            <a:ln>
              <a:noFill/>
            </a:ln>
          </p:spPr>
        </p:pic>
        <p:pic>
          <p:nvPicPr>
            <p:cNvPr id="165" name="Google Shape;165;p44"/>
            <p:cNvPicPr preferRelativeResize="0"/>
            <p:nvPr/>
          </p:nvPicPr>
          <p:blipFill>
            <a:blip r:embed="rId8">
              <a:alphaModFix/>
            </a:blip>
            <a:stretch>
              <a:fillRect/>
            </a:stretch>
          </p:blipFill>
          <p:spPr>
            <a:xfrm>
              <a:off x="7614850" y="6295350"/>
              <a:ext cx="5039856" cy="3291850"/>
            </a:xfrm>
            <a:prstGeom prst="rect">
              <a:avLst/>
            </a:prstGeom>
            <a:noFill/>
            <a:ln>
              <a:noFill/>
            </a:ln>
          </p:spPr>
        </p:pic>
      </p:grpSp>
      <p:sp>
        <p:nvSpPr>
          <p:cNvPr id="166" name="Google Shape;166;p44"/>
          <p:cNvSpPr txBox="1"/>
          <p:nvPr/>
        </p:nvSpPr>
        <p:spPr>
          <a:xfrm>
            <a:off x="304800" y="4648200"/>
            <a:ext cx="15017400" cy="16377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Often, real-life datasets are </a:t>
            </a:r>
            <a:r>
              <a:rPr b="1" lang="en" sz="3400">
                <a:solidFill>
                  <a:srgbClr val="434343"/>
                </a:solidFill>
                <a:latin typeface="Calibri"/>
                <a:ea typeface="Calibri"/>
                <a:cs typeface="Calibri"/>
                <a:sym typeface="Calibri"/>
              </a:rPr>
              <a:t>time-based</a:t>
            </a:r>
            <a:r>
              <a:rPr lang="en" sz="3400">
                <a:solidFill>
                  <a:srgbClr val="434343"/>
                </a:solidFill>
                <a:latin typeface="Calibri"/>
                <a:ea typeface="Calibri"/>
                <a:cs typeface="Calibri"/>
                <a:sym typeface="Calibri"/>
              </a:rPr>
              <a:t>: for example, </a:t>
            </a:r>
            <a:r>
              <a:rPr b="1" lang="en" sz="3400">
                <a:solidFill>
                  <a:srgbClr val="434343"/>
                </a:solidFill>
                <a:latin typeface="Calibri"/>
                <a:ea typeface="Calibri"/>
                <a:cs typeface="Calibri"/>
                <a:sym typeface="Calibri"/>
              </a:rPr>
              <a:t>financial data </a:t>
            </a:r>
            <a:r>
              <a:rPr lang="en" sz="3400">
                <a:solidFill>
                  <a:srgbClr val="434343"/>
                </a:solidFill>
                <a:latin typeface="Calibri"/>
                <a:ea typeface="Calibri"/>
                <a:cs typeface="Calibri"/>
                <a:sym typeface="Calibri"/>
              </a:rPr>
              <a:t>is</a:t>
            </a:r>
            <a:endParaRPr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Pandas shines at time-series manipulation!</a:t>
            </a:r>
            <a:endParaRPr sz="3000">
              <a:solidFill>
                <a:srgbClr val="434343"/>
              </a:solidFill>
              <a:latin typeface="Calibri"/>
              <a:ea typeface="Calibri"/>
              <a:cs typeface="Calibri"/>
              <a:sym typeface="Calibri"/>
            </a:endParaRPr>
          </a:p>
        </p:txBody>
      </p:sp>
      <p:pic>
        <p:nvPicPr>
          <p:cNvPr id="167" name="Google Shape;167;p44"/>
          <p:cNvPicPr preferRelativeResize="0"/>
          <p:nvPr/>
        </p:nvPicPr>
        <p:blipFill>
          <a:blip r:embed="rId9">
            <a:alphaModFix/>
          </a:blip>
          <a:stretch>
            <a:fillRect/>
          </a:stretch>
        </p:blipFill>
        <p:spPr>
          <a:xfrm>
            <a:off x="14670750" y="7527475"/>
            <a:ext cx="3308750" cy="1978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Exploring a financial dataset (2/2)</a:t>
            </a:r>
            <a:endParaRPr sz="4395"/>
          </a:p>
        </p:txBody>
      </p:sp>
      <p:sp>
        <p:nvSpPr>
          <p:cNvPr id="173" name="Google Shape;173;p45"/>
          <p:cNvSpPr txBox="1"/>
          <p:nvPr/>
        </p:nvSpPr>
        <p:spPr>
          <a:xfrm>
            <a:off x="304800" y="1515650"/>
            <a:ext cx="11775900" cy="45207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You need not be a finance guru! You just need to know this:</a:t>
            </a:r>
            <a:endParaRPr i="1"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on each day, price for a stock has an </a:t>
            </a:r>
            <a:r>
              <a:rPr b="1" lang="en" sz="3000">
                <a:solidFill>
                  <a:srgbClr val="434343"/>
                </a:solidFill>
                <a:latin typeface="Calibri"/>
                <a:ea typeface="Calibri"/>
                <a:cs typeface="Calibri"/>
                <a:sym typeface="Calibri"/>
              </a:rPr>
              <a:t>open</a:t>
            </a:r>
            <a:r>
              <a:rPr lang="en" sz="3000">
                <a:solidFill>
                  <a:srgbClr val="434343"/>
                </a:solidFill>
                <a:latin typeface="Calibri"/>
                <a:ea typeface="Calibri"/>
                <a:cs typeface="Calibri"/>
                <a:sym typeface="Calibri"/>
              </a:rPr>
              <a:t> and </a:t>
            </a:r>
            <a:r>
              <a:rPr b="1" lang="en" sz="3000">
                <a:solidFill>
                  <a:srgbClr val="434343"/>
                </a:solidFill>
                <a:latin typeface="Calibri"/>
                <a:ea typeface="Calibri"/>
                <a:cs typeface="Calibri"/>
                <a:sym typeface="Calibri"/>
              </a:rPr>
              <a:t>close</a:t>
            </a:r>
            <a:r>
              <a:rPr lang="en" sz="3000">
                <a:solidFill>
                  <a:srgbClr val="434343"/>
                </a:solidFill>
                <a:latin typeface="Calibri"/>
                <a:ea typeface="Calibri"/>
                <a:cs typeface="Calibri"/>
                <a:sym typeface="Calibri"/>
              </a:rPr>
              <a:t> value</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during the day, the stock price usually touches a maximum (</a:t>
            </a:r>
            <a:r>
              <a:rPr b="1" lang="en" sz="3000">
                <a:solidFill>
                  <a:srgbClr val="434343"/>
                </a:solidFill>
                <a:latin typeface="Calibri"/>
                <a:ea typeface="Calibri"/>
                <a:cs typeface="Calibri"/>
                <a:sym typeface="Calibri"/>
              </a:rPr>
              <a:t>high</a:t>
            </a:r>
            <a:r>
              <a:rPr lang="en" sz="3000">
                <a:solidFill>
                  <a:srgbClr val="434343"/>
                </a:solidFill>
                <a:latin typeface="Calibri"/>
                <a:ea typeface="Calibri"/>
                <a:cs typeface="Calibri"/>
                <a:sym typeface="Calibri"/>
              </a:rPr>
              <a:t>) and a minimum (</a:t>
            </a:r>
            <a:r>
              <a:rPr b="1" lang="en" sz="3000">
                <a:solidFill>
                  <a:srgbClr val="434343"/>
                </a:solidFill>
                <a:latin typeface="Calibri"/>
                <a:ea typeface="Calibri"/>
                <a:cs typeface="Calibri"/>
                <a:sym typeface="Calibri"/>
              </a:rPr>
              <a:t>close</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you can check price open, close and estrema values on any time-period (minute, hour, day, week, etc..). A compact representation for this is the </a:t>
            </a:r>
            <a:r>
              <a:rPr i="1" lang="en" sz="3000">
                <a:solidFill>
                  <a:srgbClr val="434343"/>
                </a:solidFill>
                <a:latin typeface="Calibri"/>
                <a:ea typeface="Calibri"/>
                <a:cs typeface="Calibri"/>
                <a:sym typeface="Calibri"/>
              </a:rPr>
              <a:t>Japanese candlestick</a:t>
            </a:r>
            <a:r>
              <a:rPr lang="en" sz="3000">
                <a:solidFill>
                  <a:srgbClr val="434343"/>
                </a:solidFill>
                <a:latin typeface="Calibri"/>
                <a:ea typeface="Calibri"/>
                <a:cs typeface="Calibri"/>
                <a:sym typeface="Calibri"/>
              </a:rPr>
              <a:t> one.</a:t>
            </a:r>
            <a:endParaRPr sz="3000">
              <a:solidFill>
                <a:srgbClr val="434343"/>
              </a:solidFill>
              <a:latin typeface="Calibri"/>
              <a:ea typeface="Calibri"/>
              <a:cs typeface="Calibri"/>
              <a:sym typeface="Calibri"/>
            </a:endParaRPr>
          </a:p>
        </p:txBody>
      </p:sp>
      <p:pic>
        <p:nvPicPr>
          <p:cNvPr id="174" name="Google Shape;174;p45"/>
          <p:cNvPicPr preferRelativeResize="0"/>
          <p:nvPr/>
        </p:nvPicPr>
        <p:blipFill>
          <a:blip r:embed="rId3">
            <a:alphaModFix/>
          </a:blip>
          <a:stretch>
            <a:fillRect/>
          </a:stretch>
        </p:blipFill>
        <p:spPr>
          <a:xfrm>
            <a:off x="12958450" y="6311551"/>
            <a:ext cx="4727000" cy="3153800"/>
          </a:xfrm>
          <a:prstGeom prst="rect">
            <a:avLst/>
          </a:prstGeom>
          <a:noFill/>
          <a:ln>
            <a:noFill/>
          </a:ln>
        </p:spPr>
      </p:pic>
      <p:sp>
        <p:nvSpPr>
          <p:cNvPr id="175" name="Google Shape;175;p45"/>
          <p:cNvSpPr txBox="1"/>
          <p:nvPr/>
        </p:nvSpPr>
        <p:spPr>
          <a:xfrm>
            <a:off x="304800" y="5943600"/>
            <a:ext cx="12806100" cy="33765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We’re going to :</a:t>
            </a:r>
            <a:endParaRPr sz="34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AutoNum type="arabicPeriod"/>
            </a:pPr>
            <a:r>
              <a:rPr b="1" lang="en" sz="3000">
                <a:solidFill>
                  <a:srgbClr val="434343"/>
                </a:solidFill>
                <a:latin typeface="Calibri"/>
                <a:ea typeface="Calibri"/>
                <a:cs typeface="Calibri"/>
                <a:sym typeface="Calibri"/>
              </a:rPr>
              <a:t>retrieve</a:t>
            </a:r>
            <a:r>
              <a:rPr lang="en" sz="3000">
                <a:solidFill>
                  <a:srgbClr val="434343"/>
                </a:solidFill>
                <a:latin typeface="Calibri"/>
                <a:ea typeface="Calibri"/>
                <a:cs typeface="Calibri"/>
                <a:sym typeface="Calibri"/>
              </a:rPr>
              <a:t> historical daily price performance data of four NASDAQ stocks</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AutoNum type="arabicPeriod"/>
            </a:pPr>
            <a:r>
              <a:rPr b="1" lang="en" sz="3000">
                <a:solidFill>
                  <a:srgbClr val="434343"/>
                </a:solidFill>
                <a:latin typeface="Calibri"/>
                <a:ea typeface="Calibri"/>
                <a:cs typeface="Calibri"/>
                <a:sym typeface="Calibri"/>
              </a:rPr>
              <a:t>clean</a:t>
            </a:r>
            <a:r>
              <a:rPr lang="en" sz="3000">
                <a:solidFill>
                  <a:srgbClr val="434343"/>
                </a:solidFill>
                <a:latin typeface="Calibri"/>
                <a:ea typeface="Calibri"/>
                <a:cs typeface="Calibri"/>
                <a:sym typeface="Calibri"/>
              </a:rPr>
              <a:t> the datasets so they can be compared on a fixed reference period</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AutoNum type="arabicPeriod"/>
            </a:pPr>
            <a:r>
              <a:rPr b="1" lang="en" sz="3000">
                <a:solidFill>
                  <a:srgbClr val="434343"/>
                </a:solidFill>
                <a:latin typeface="Calibri"/>
                <a:ea typeface="Calibri"/>
                <a:cs typeface="Calibri"/>
                <a:sym typeface="Calibri"/>
              </a:rPr>
              <a:t>compare</a:t>
            </a:r>
            <a:r>
              <a:rPr lang="en" sz="3000">
                <a:solidFill>
                  <a:srgbClr val="434343"/>
                </a:solidFill>
                <a:latin typeface="Calibri"/>
                <a:ea typeface="Calibri"/>
                <a:cs typeface="Calibri"/>
                <a:sym typeface="Calibri"/>
              </a:rPr>
              <a:t> </a:t>
            </a:r>
            <a:r>
              <a:rPr b="1" lang="en" sz="3000">
                <a:solidFill>
                  <a:srgbClr val="434343"/>
                </a:solidFill>
                <a:latin typeface="Calibri"/>
                <a:ea typeface="Calibri"/>
                <a:cs typeface="Calibri"/>
                <a:sym typeface="Calibri"/>
              </a:rPr>
              <a:t>averages</a:t>
            </a:r>
            <a:r>
              <a:rPr lang="en" sz="3000">
                <a:solidFill>
                  <a:srgbClr val="434343"/>
                </a:solidFill>
                <a:latin typeface="Calibri"/>
                <a:ea typeface="Calibri"/>
                <a:cs typeface="Calibri"/>
                <a:sym typeface="Calibri"/>
              </a:rPr>
              <a:t> and </a:t>
            </a:r>
            <a:r>
              <a:rPr b="1" lang="en" sz="3000">
                <a:solidFill>
                  <a:srgbClr val="434343"/>
                </a:solidFill>
                <a:latin typeface="Calibri"/>
                <a:ea typeface="Calibri"/>
                <a:cs typeface="Calibri"/>
                <a:sym typeface="Calibri"/>
              </a:rPr>
              <a:t>high/low peaks</a:t>
            </a:r>
            <a:r>
              <a:rPr lang="en" sz="3000">
                <a:solidFill>
                  <a:srgbClr val="434343"/>
                </a:solidFill>
                <a:latin typeface="Calibri"/>
                <a:ea typeface="Calibri"/>
                <a:cs typeface="Calibri"/>
                <a:sym typeface="Calibri"/>
              </a:rPr>
              <a:t> on a stock base and overall</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AutoNum type="arabicPeriod"/>
            </a:pPr>
            <a:r>
              <a:rPr b="1" lang="en" sz="3000">
                <a:solidFill>
                  <a:srgbClr val="434343"/>
                </a:solidFill>
                <a:latin typeface="Calibri"/>
                <a:ea typeface="Calibri"/>
                <a:cs typeface="Calibri"/>
                <a:sym typeface="Calibri"/>
              </a:rPr>
              <a:t>resample</a:t>
            </a:r>
            <a:r>
              <a:rPr lang="en" sz="3000">
                <a:solidFill>
                  <a:srgbClr val="434343"/>
                </a:solidFill>
                <a:latin typeface="Calibri"/>
                <a:ea typeface="Calibri"/>
                <a:cs typeface="Calibri"/>
                <a:sym typeface="Calibri"/>
              </a:rPr>
              <a:t> the datasets on a different time scale and repeat the comparisons</a:t>
            </a:r>
            <a:endParaRPr sz="3400">
              <a:solidFill>
                <a:srgbClr val="434343"/>
              </a:solidFill>
              <a:latin typeface="Calibri"/>
              <a:ea typeface="Calibri"/>
              <a:cs typeface="Calibri"/>
              <a:sym typeface="Calibri"/>
            </a:endParaRPr>
          </a:p>
        </p:txBody>
      </p:sp>
      <p:grpSp>
        <p:nvGrpSpPr>
          <p:cNvPr id="176" name="Google Shape;176;p45"/>
          <p:cNvGrpSpPr/>
          <p:nvPr/>
        </p:nvGrpSpPr>
        <p:grpSpPr>
          <a:xfrm>
            <a:off x="12551475" y="2261850"/>
            <a:ext cx="5137875" cy="3280625"/>
            <a:chOff x="12551475" y="2261850"/>
            <a:chExt cx="5137875" cy="3280625"/>
          </a:xfrm>
        </p:grpSpPr>
        <p:grpSp>
          <p:nvGrpSpPr>
            <p:cNvPr id="177" name="Google Shape;177;p45"/>
            <p:cNvGrpSpPr/>
            <p:nvPr/>
          </p:nvGrpSpPr>
          <p:grpSpPr>
            <a:xfrm>
              <a:off x="12551475" y="2261850"/>
              <a:ext cx="5137875" cy="3280625"/>
              <a:chOff x="12551475" y="2261850"/>
              <a:chExt cx="5137875" cy="3280625"/>
            </a:xfrm>
          </p:grpSpPr>
          <p:sp>
            <p:nvSpPr>
              <p:cNvPr id="178" name="Google Shape;178;p45"/>
              <p:cNvSpPr/>
              <p:nvPr/>
            </p:nvSpPr>
            <p:spPr>
              <a:xfrm>
                <a:off x="14277975" y="2411075"/>
                <a:ext cx="1820700" cy="24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45"/>
              <p:cNvGrpSpPr/>
              <p:nvPr/>
            </p:nvGrpSpPr>
            <p:grpSpPr>
              <a:xfrm>
                <a:off x="12551475" y="2261850"/>
                <a:ext cx="5137875" cy="3280625"/>
                <a:chOff x="13084875" y="2566650"/>
                <a:chExt cx="5137875" cy="3280625"/>
              </a:xfrm>
            </p:grpSpPr>
            <p:cxnSp>
              <p:nvCxnSpPr>
                <p:cNvPr id="180" name="Google Shape;180;p45"/>
                <p:cNvCxnSpPr/>
                <p:nvPr/>
              </p:nvCxnSpPr>
              <p:spPr>
                <a:xfrm>
                  <a:off x="14808750" y="2728200"/>
                  <a:ext cx="21300" cy="2494800"/>
                </a:xfrm>
                <a:prstGeom prst="straightConnector1">
                  <a:avLst/>
                </a:prstGeom>
                <a:noFill/>
                <a:ln cap="flat" cmpd="sng" w="19050">
                  <a:solidFill>
                    <a:srgbClr val="B7B7B7"/>
                  </a:solidFill>
                  <a:prstDash val="solid"/>
                  <a:round/>
                  <a:headEnd len="med" w="med" type="none"/>
                  <a:tailEnd len="med" w="med" type="none"/>
                </a:ln>
              </p:spPr>
            </p:cxnSp>
            <p:cxnSp>
              <p:nvCxnSpPr>
                <p:cNvPr id="181" name="Google Shape;181;p45"/>
                <p:cNvCxnSpPr/>
                <p:nvPr/>
              </p:nvCxnSpPr>
              <p:spPr>
                <a:xfrm>
                  <a:off x="16624025" y="2728200"/>
                  <a:ext cx="21300" cy="2494800"/>
                </a:xfrm>
                <a:prstGeom prst="straightConnector1">
                  <a:avLst/>
                </a:prstGeom>
                <a:noFill/>
                <a:ln cap="flat" cmpd="sng" w="19050">
                  <a:solidFill>
                    <a:srgbClr val="B7B7B7"/>
                  </a:solidFill>
                  <a:prstDash val="solid"/>
                  <a:round/>
                  <a:headEnd len="med" w="med" type="none"/>
                  <a:tailEnd len="med" w="med" type="none"/>
                </a:ln>
              </p:spPr>
            </p:cxnSp>
            <p:grpSp>
              <p:nvGrpSpPr>
                <p:cNvPr id="182" name="Google Shape;182;p45"/>
                <p:cNvGrpSpPr/>
                <p:nvPr/>
              </p:nvGrpSpPr>
              <p:grpSpPr>
                <a:xfrm>
                  <a:off x="13084875" y="2566650"/>
                  <a:ext cx="5137875" cy="3280625"/>
                  <a:chOff x="12932475" y="2566650"/>
                  <a:chExt cx="5137875" cy="3280625"/>
                </a:xfrm>
              </p:grpSpPr>
              <p:cxnSp>
                <p:nvCxnSpPr>
                  <p:cNvPr id="183" name="Google Shape;183;p45"/>
                  <p:cNvCxnSpPr/>
                  <p:nvPr/>
                </p:nvCxnSpPr>
                <p:spPr>
                  <a:xfrm>
                    <a:off x="13715350" y="5222875"/>
                    <a:ext cx="4129800" cy="0"/>
                  </a:xfrm>
                  <a:prstGeom prst="straightConnector1">
                    <a:avLst/>
                  </a:prstGeom>
                  <a:noFill/>
                  <a:ln cap="flat" cmpd="sng" w="38100">
                    <a:solidFill>
                      <a:srgbClr val="4A86E8"/>
                    </a:solidFill>
                    <a:prstDash val="solid"/>
                    <a:round/>
                    <a:headEnd len="med" w="med" type="none"/>
                    <a:tailEnd len="med" w="med" type="triangle"/>
                  </a:ln>
                </p:spPr>
              </p:cxnSp>
              <p:cxnSp>
                <p:nvCxnSpPr>
                  <p:cNvPr id="184" name="Google Shape;184;p45"/>
                  <p:cNvCxnSpPr/>
                  <p:nvPr/>
                </p:nvCxnSpPr>
                <p:spPr>
                  <a:xfrm rot="10800000">
                    <a:off x="13715350" y="2632775"/>
                    <a:ext cx="31800" cy="2590200"/>
                  </a:xfrm>
                  <a:prstGeom prst="straightConnector1">
                    <a:avLst/>
                  </a:prstGeom>
                  <a:noFill/>
                  <a:ln cap="flat" cmpd="sng" w="38100">
                    <a:solidFill>
                      <a:srgbClr val="4A86E8"/>
                    </a:solidFill>
                    <a:prstDash val="solid"/>
                    <a:round/>
                    <a:headEnd len="med" w="med" type="none"/>
                    <a:tailEnd len="med" w="med" type="triangle"/>
                  </a:ln>
                </p:spPr>
              </p:cxnSp>
              <p:sp>
                <p:nvSpPr>
                  <p:cNvPr id="185" name="Google Shape;185;p45"/>
                  <p:cNvSpPr txBox="1"/>
                  <p:nvPr/>
                </p:nvSpPr>
                <p:spPr>
                  <a:xfrm>
                    <a:off x="16021950" y="5222975"/>
                    <a:ext cx="20484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A86E8"/>
                        </a:solidFill>
                      </a:rPr>
                      <a:t>t</a:t>
                    </a:r>
                    <a:r>
                      <a:rPr b="1" lang="en" sz="2400">
                        <a:solidFill>
                          <a:srgbClr val="4A86E8"/>
                        </a:solidFill>
                      </a:rPr>
                      <a:t>ime (days)</a:t>
                    </a:r>
                    <a:endParaRPr b="1" sz="2400">
                      <a:solidFill>
                        <a:srgbClr val="4A86E8"/>
                      </a:solidFill>
                    </a:endParaRPr>
                  </a:p>
                </p:txBody>
              </p:sp>
              <p:sp>
                <p:nvSpPr>
                  <p:cNvPr id="186" name="Google Shape;186;p45"/>
                  <p:cNvSpPr txBox="1"/>
                  <p:nvPr/>
                </p:nvSpPr>
                <p:spPr>
                  <a:xfrm rot="-5400000">
                    <a:off x="12446625" y="3052500"/>
                    <a:ext cx="15960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A86E8"/>
                        </a:solidFill>
                      </a:rPr>
                      <a:t>price</a:t>
                    </a:r>
                    <a:r>
                      <a:rPr b="1" lang="en" sz="2400">
                        <a:solidFill>
                          <a:srgbClr val="4A86E8"/>
                        </a:solidFill>
                      </a:rPr>
                      <a:t> ($)</a:t>
                    </a:r>
                    <a:endParaRPr b="1" sz="2400">
                      <a:solidFill>
                        <a:srgbClr val="4A86E8"/>
                      </a:solidFill>
                    </a:endParaRPr>
                  </a:p>
                </p:txBody>
              </p:sp>
            </p:grpSp>
            <p:cxnSp>
              <p:nvCxnSpPr>
                <p:cNvPr id="187" name="Google Shape;187;p45"/>
                <p:cNvCxnSpPr/>
                <p:nvPr/>
              </p:nvCxnSpPr>
              <p:spPr>
                <a:xfrm flipH="1" rot="10800000">
                  <a:off x="13853350" y="4320625"/>
                  <a:ext cx="2791800" cy="11700"/>
                </a:xfrm>
                <a:prstGeom prst="straightConnector1">
                  <a:avLst/>
                </a:prstGeom>
                <a:noFill/>
                <a:ln cap="flat" cmpd="sng" w="19050">
                  <a:solidFill>
                    <a:srgbClr val="B7B7B7"/>
                  </a:solidFill>
                  <a:prstDash val="solid"/>
                  <a:round/>
                  <a:headEnd len="med" w="med" type="none"/>
                  <a:tailEnd len="med" w="med" type="none"/>
                </a:ln>
              </p:spPr>
            </p:cxnSp>
            <p:cxnSp>
              <p:nvCxnSpPr>
                <p:cNvPr id="188" name="Google Shape;188;p45"/>
                <p:cNvCxnSpPr/>
                <p:nvPr/>
              </p:nvCxnSpPr>
              <p:spPr>
                <a:xfrm flipH="1" rot="10800000">
                  <a:off x="13853350" y="3440325"/>
                  <a:ext cx="2791800" cy="11700"/>
                </a:xfrm>
                <a:prstGeom prst="straightConnector1">
                  <a:avLst/>
                </a:prstGeom>
                <a:noFill/>
                <a:ln cap="flat" cmpd="sng" w="19050">
                  <a:solidFill>
                    <a:srgbClr val="B7B7B7"/>
                  </a:solidFill>
                  <a:prstDash val="solid"/>
                  <a:round/>
                  <a:headEnd len="med" w="med" type="none"/>
                  <a:tailEnd len="med" w="med" type="none"/>
                </a:ln>
              </p:spPr>
            </p:cxnSp>
            <p:cxnSp>
              <p:nvCxnSpPr>
                <p:cNvPr id="189" name="Google Shape;189;p45"/>
                <p:cNvCxnSpPr/>
                <p:nvPr/>
              </p:nvCxnSpPr>
              <p:spPr>
                <a:xfrm flipH="1" rot="10800000">
                  <a:off x="13853350" y="3845675"/>
                  <a:ext cx="2791800" cy="11700"/>
                </a:xfrm>
                <a:prstGeom prst="straightConnector1">
                  <a:avLst/>
                </a:prstGeom>
                <a:noFill/>
                <a:ln cap="flat" cmpd="sng" w="19050">
                  <a:solidFill>
                    <a:srgbClr val="B7B7B7"/>
                  </a:solidFill>
                  <a:prstDash val="solid"/>
                  <a:round/>
                  <a:headEnd len="med" w="med" type="none"/>
                  <a:tailEnd len="med" w="med" type="none"/>
                </a:ln>
              </p:spPr>
            </p:cxnSp>
            <p:cxnSp>
              <p:nvCxnSpPr>
                <p:cNvPr id="190" name="Google Shape;190;p45"/>
                <p:cNvCxnSpPr/>
                <p:nvPr/>
              </p:nvCxnSpPr>
              <p:spPr>
                <a:xfrm flipH="1" rot="10800000">
                  <a:off x="13853350" y="3643000"/>
                  <a:ext cx="2791800" cy="11700"/>
                </a:xfrm>
                <a:prstGeom prst="straightConnector1">
                  <a:avLst/>
                </a:prstGeom>
                <a:noFill/>
                <a:ln cap="flat" cmpd="sng" w="19050">
                  <a:solidFill>
                    <a:srgbClr val="B7B7B7"/>
                  </a:solidFill>
                  <a:prstDash val="solid"/>
                  <a:round/>
                  <a:headEnd len="med" w="med" type="none"/>
                  <a:tailEnd len="med" w="med" type="none"/>
                </a:ln>
              </p:spPr>
            </p:cxnSp>
            <p:sp>
              <p:nvSpPr>
                <p:cNvPr id="191" name="Google Shape;191;p45"/>
                <p:cNvSpPr/>
                <p:nvPr/>
              </p:nvSpPr>
              <p:spPr>
                <a:xfrm>
                  <a:off x="14829975" y="3458542"/>
                  <a:ext cx="1794050" cy="855550"/>
                </a:xfrm>
                <a:custGeom>
                  <a:rect b="b" l="l" r="r" t="t"/>
                  <a:pathLst>
                    <a:path extrusionOk="0" h="34222" w="71762">
                      <a:moveTo>
                        <a:pt x="0" y="15401"/>
                      </a:moveTo>
                      <a:cubicBezTo>
                        <a:pt x="8146" y="16566"/>
                        <a:pt x="8067" y="32472"/>
                        <a:pt x="16136" y="34084"/>
                      </a:cubicBezTo>
                      <a:cubicBezTo>
                        <a:pt x="21632" y="35182"/>
                        <a:pt x="25141" y="27001"/>
                        <a:pt x="28025" y="22195"/>
                      </a:cubicBezTo>
                      <a:cubicBezTo>
                        <a:pt x="32791" y="14253"/>
                        <a:pt x="37150" y="4679"/>
                        <a:pt x="45435" y="539"/>
                      </a:cubicBezTo>
                      <a:cubicBezTo>
                        <a:pt x="51582" y="-2533"/>
                        <a:pt x="56465" y="9027"/>
                        <a:pt x="62845" y="11579"/>
                      </a:cubicBezTo>
                      <a:cubicBezTo>
                        <a:pt x="65902" y="12801"/>
                        <a:pt x="68817" y="8805"/>
                        <a:pt x="71762" y="7333"/>
                      </a:cubicBezTo>
                    </a:path>
                  </a:pathLst>
                </a:custGeom>
                <a:noFill/>
                <a:ln cap="flat" cmpd="sng" w="38100">
                  <a:solidFill>
                    <a:schemeClr val="dk2"/>
                  </a:solidFill>
                  <a:prstDash val="solid"/>
                  <a:round/>
                  <a:headEnd len="med" w="med" type="none"/>
                  <a:tailEnd len="med" w="med" type="none"/>
                </a:ln>
              </p:spPr>
            </p:sp>
            <p:sp>
              <p:nvSpPr>
                <p:cNvPr id="192" name="Google Shape;192;p45"/>
                <p:cNvSpPr txBox="1"/>
                <p:nvPr/>
              </p:nvSpPr>
              <p:spPr>
                <a:xfrm rot="-985912">
                  <a:off x="14089925" y="3750528"/>
                  <a:ext cx="825100" cy="4482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open</a:t>
                  </a:r>
                  <a:endParaRPr b="1" sz="1800">
                    <a:solidFill>
                      <a:srgbClr val="FF9900"/>
                    </a:solidFill>
                  </a:endParaRPr>
                </a:p>
              </p:txBody>
            </p:sp>
            <p:sp>
              <p:nvSpPr>
                <p:cNvPr id="193" name="Google Shape;193;p45"/>
                <p:cNvSpPr txBox="1"/>
                <p:nvPr/>
              </p:nvSpPr>
              <p:spPr>
                <a:xfrm rot="-985912">
                  <a:off x="16670625" y="3301603"/>
                  <a:ext cx="825100" cy="4482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close</a:t>
                  </a:r>
                  <a:endParaRPr b="1" sz="1800">
                    <a:solidFill>
                      <a:srgbClr val="FF9900"/>
                    </a:solidFill>
                  </a:endParaRPr>
                </a:p>
              </p:txBody>
            </p:sp>
            <p:sp>
              <p:nvSpPr>
                <p:cNvPr id="194" name="Google Shape;194;p45"/>
                <p:cNvSpPr txBox="1"/>
                <p:nvPr/>
              </p:nvSpPr>
              <p:spPr>
                <a:xfrm rot="-985912">
                  <a:off x="15594300" y="2993753"/>
                  <a:ext cx="825100" cy="4482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high</a:t>
                  </a:r>
                  <a:endParaRPr b="1" sz="1800">
                    <a:solidFill>
                      <a:srgbClr val="FF9900"/>
                    </a:solidFill>
                  </a:endParaRPr>
                </a:p>
              </p:txBody>
            </p:sp>
            <p:sp>
              <p:nvSpPr>
                <p:cNvPr id="195" name="Google Shape;195;p45"/>
                <p:cNvSpPr txBox="1"/>
                <p:nvPr/>
              </p:nvSpPr>
              <p:spPr>
                <a:xfrm rot="-985912">
                  <a:off x="15008225" y="4261053"/>
                  <a:ext cx="825100" cy="44823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low</a:t>
                  </a:r>
                  <a:endParaRPr b="1" sz="1800">
                    <a:solidFill>
                      <a:srgbClr val="FF9900"/>
                    </a:solidFill>
                  </a:endParaRPr>
                </a:p>
              </p:txBody>
            </p:sp>
          </p:grpSp>
        </p:grpSp>
        <p:sp>
          <p:nvSpPr>
            <p:cNvPr id="196" name="Google Shape;196;p45"/>
            <p:cNvSpPr txBox="1"/>
            <p:nvPr/>
          </p:nvSpPr>
          <p:spPr>
            <a:xfrm rot="670">
              <a:off x="14536525" y="4543563"/>
              <a:ext cx="15393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rPr>
                <a:t>2018-02-01</a:t>
              </a:r>
              <a:endParaRPr b="1" sz="1800">
                <a:solidFill>
                  <a:srgbClr val="FF99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1000"/>
              <a:t>Code Sample:</a:t>
            </a:r>
            <a:endParaRPr sz="11000"/>
          </a:p>
          <a:p>
            <a:pPr indent="0" lvl="0" marL="0" marR="0" rtl="0" algn="l">
              <a:lnSpc>
                <a:spcPct val="100000"/>
              </a:lnSpc>
              <a:spcBef>
                <a:spcPts val="0"/>
              </a:spcBef>
              <a:spcAft>
                <a:spcPts val="0"/>
              </a:spcAft>
              <a:buClr>
                <a:schemeClr val="lt1"/>
              </a:buClr>
              <a:buFont typeface="Calibri"/>
              <a:buNone/>
            </a:pPr>
            <a:r>
              <a:rPr lang="en" sz="11000"/>
              <a:t>data wrangling</a:t>
            </a:r>
            <a:endParaRPr sz="1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07" name="Google Shape;207;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Exploring a financial dataset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data wrangling</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Visualizing datasets</a:t>
            </a:r>
            <a:endParaRPr/>
          </a:p>
        </p:txBody>
      </p:sp>
      <p:sp>
        <p:nvSpPr>
          <p:cNvPr id="213" name="Google Shape;213;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